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71" r:id="rId2"/>
    <p:sldId id="256" r:id="rId3"/>
    <p:sldId id="257" r:id="rId4"/>
    <p:sldId id="258" r:id="rId5"/>
    <p:sldId id="259" r:id="rId6"/>
    <p:sldId id="260" r:id="rId7"/>
    <p:sldId id="261" r:id="rId8"/>
    <p:sldId id="269" r:id="rId9"/>
    <p:sldId id="263" r:id="rId10"/>
    <p:sldId id="264" r:id="rId11"/>
    <p:sldId id="270" r:id="rId12"/>
    <p:sldId id="266" r:id="rId13"/>
    <p:sldId id="267" r:id="rId14"/>
    <p:sldId id="268" r:id="rId15"/>
    <p:sldId id="272" r:id="rId16"/>
    <p:sldId id="273" r:id="rId17"/>
    <p:sldId id="274" r:id="rId18"/>
  </p:sld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7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37"/>
    <p:restoredTop sz="94610"/>
  </p:normalViewPr>
  <p:slideViewPr>
    <p:cSldViewPr snapToGrid="0" snapToObjects="1">
      <p:cViewPr varScale="1">
        <p:scale>
          <a:sx n="81" d="100"/>
          <a:sy n="81" d="100"/>
        </p:scale>
        <p:origin x="45" y="23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315625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7E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90E841F-F3FD-6135-EAD7-10AAB9730F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FA0206A0-9FB9-EA8E-D800-CFCD95B5DA0D}"/>
              </a:ext>
            </a:extLst>
          </p:cNvPr>
          <p:cNvSpPr txBox="1"/>
          <p:nvPr/>
        </p:nvSpPr>
        <p:spPr>
          <a:xfrm>
            <a:off x="820515" y="900953"/>
            <a:ext cx="1033549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i="0" dirty="0">
                <a:solidFill>
                  <a:srgbClr val="445A64"/>
                </a:solidFill>
                <a:effectLst/>
                <a:latin typeface="-apple-system"/>
              </a:rPr>
              <a:t>Optimization in Preference Learning: </a:t>
            </a:r>
          </a:p>
          <a:p>
            <a:pPr algn="ctr"/>
            <a:r>
              <a:rPr lang="en-US" altLang="zh-CN" sz="4000" b="1" i="0" dirty="0">
                <a:solidFill>
                  <a:srgbClr val="445A64"/>
                </a:solidFill>
                <a:effectLst/>
                <a:latin typeface="-apple-system"/>
              </a:rPr>
              <a:t>A Utility-based Probability Prediction Method Used in Hotel Booking Dataset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B68B929-C5EA-1F3A-078F-C1440805F4B8}"/>
              </a:ext>
            </a:extLst>
          </p:cNvPr>
          <p:cNvSpPr txBox="1"/>
          <p:nvPr/>
        </p:nvSpPr>
        <p:spPr>
          <a:xfrm>
            <a:off x="6483927" y="3429000"/>
            <a:ext cx="5430982" cy="1964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i="0" dirty="0" err="1">
                <a:solidFill>
                  <a:srgbClr val="445A64"/>
                </a:solidFill>
                <a:effectLst/>
                <a:latin typeface="-apple-system"/>
              </a:rPr>
              <a:t>Shuhan</a:t>
            </a:r>
            <a:r>
              <a:rPr lang="zh-CN" altLang="en-US" sz="2800" b="1" i="0" dirty="0">
                <a:solidFill>
                  <a:srgbClr val="445A64"/>
                </a:solidFill>
                <a:effectLst/>
                <a:latin typeface="-apple-system"/>
              </a:rPr>
              <a:t> </a:t>
            </a:r>
            <a:r>
              <a:rPr lang="en-US" altLang="zh-CN" sz="2800" b="1" i="0" dirty="0">
                <a:solidFill>
                  <a:srgbClr val="445A64"/>
                </a:solidFill>
                <a:effectLst/>
                <a:latin typeface="-apple-system"/>
              </a:rPr>
              <a:t>Zhang    </a:t>
            </a:r>
            <a:r>
              <a:rPr lang="en-US" altLang="zh-CN" sz="2000" i="0" dirty="0">
                <a:solidFill>
                  <a:srgbClr val="445A64"/>
                </a:solidFill>
                <a:effectLst/>
                <a:latin typeface="-apple-system"/>
              </a:rPr>
              <a:t>zhang19@sas.upenn.edu</a:t>
            </a:r>
            <a:endParaRPr lang="en-US" altLang="zh-CN" sz="2000" b="1" i="0" dirty="0">
              <a:solidFill>
                <a:srgbClr val="445A64"/>
              </a:solidFill>
              <a:effectLst/>
              <a:latin typeface="-apple-system"/>
            </a:endParaRPr>
          </a:p>
          <a:p>
            <a:pPr>
              <a:lnSpc>
                <a:spcPct val="150000"/>
              </a:lnSpc>
            </a:pPr>
            <a:r>
              <a:rPr lang="en-US" altLang="zh-CN" sz="2800" b="1" i="0" dirty="0">
                <a:solidFill>
                  <a:srgbClr val="445A64"/>
                </a:solidFill>
                <a:effectLst/>
                <a:latin typeface="-apple-system"/>
              </a:rPr>
              <a:t>Xinyu</a:t>
            </a:r>
            <a:r>
              <a:rPr lang="zh-CN" altLang="en-US" sz="2800" b="1" i="0" dirty="0">
                <a:solidFill>
                  <a:srgbClr val="445A64"/>
                </a:solidFill>
                <a:effectLst/>
                <a:latin typeface="-apple-system"/>
              </a:rPr>
              <a:t> </a:t>
            </a:r>
            <a:r>
              <a:rPr lang="en-US" altLang="zh-CN" sz="2800" b="1" i="0" dirty="0">
                <a:solidFill>
                  <a:srgbClr val="445A64"/>
                </a:solidFill>
                <a:effectLst/>
                <a:latin typeface="-apple-system"/>
              </a:rPr>
              <a:t>Zhang   </a:t>
            </a:r>
            <a:r>
              <a:rPr lang="en-US" altLang="zh-CN" sz="2000" i="0" dirty="0" err="1">
                <a:solidFill>
                  <a:srgbClr val="445A64"/>
                </a:solidFill>
                <a:effectLst/>
                <a:latin typeface="-apple-system"/>
              </a:rPr>
              <a:t>joyxyz@sas.upenn.edu</a:t>
            </a:r>
            <a:endParaRPr lang="en-US" altLang="zh-CN" sz="2000" b="1" i="0" dirty="0">
              <a:solidFill>
                <a:srgbClr val="445A64"/>
              </a:solidFill>
              <a:effectLst/>
              <a:latin typeface="-apple-system"/>
            </a:endParaRPr>
          </a:p>
          <a:p>
            <a:pPr>
              <a:lnSpc>
                <a:spcPct val="150000"/>
              </a:lnSpc>
            </a:pPr>
            <a:r>
              <a:rPr lang="en-US" altLang="zh-CN" sz="2800" b="1" dirty="0" err="1">
                <a:solidFill>
                  <a:srgbClr val="445A64"/>
                </a:solidFill>
                <a:latin typeface="-apple-system"/>
              </a:rPr>
              <a:t>Lexuan</a:t>
            </a:r>
            <a:r>
              <a:rPr lang="zh-CN" altLang="en-US" sz="2800" b="1" dirty="0">
                <a:solidFill>
                  <a:srgbClr val="445A64"/>
                </a:solidFill>
                <a:latin typeface="-apple-system"/>
              </a:rPr>
              <a:t> </a:t>
            </a:r>
            <a:r>
              <a:rPr lang="en-US" altLang="zh-CN" sz="2800" b="1" dirty="0">
                <a:solidFill>
                  <a:srgbClr val="445A64"/>
                </a:solidFill>
                <a:latin typeface="-apple-system"/>
              </a:rPr>
              <a:t>Chen   </a:t>
            </a:r>
            <a:r>
              <a:rPr lang="en-US" altLang="zh-CN" sz="2000" i="0" dirty="0">
                <a:solidFill>
                  <a:srgbClr val="445A64"/>
                </a:solidFill>
                <a:effectLst/>
                <a:latin typeface="-apple-system"/>
              </a:rPr>
              <a:t>amy0305@sas.upenn.edu</a:t>
            </a:r>
            <a:endParaRPr lang="en-US" altLang="zh-CN" sz="2000" b="1" i="0" dirty="0">
              <a:solidFill>
                <a:srgbClr val="445A64"/>
              </a:solidFill>
              <a:effectLst/>
              <a:latin typeface="-apple-system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6155150-DEDA-143C-3924-F3EEF5DE5310}"/>
              </a:ext>
            </a:extLst>
          </p:cNvPr>
          <p:cNvSpPr txBox="1"/>
          <p:nvPr/>
        </p:nvSpPr>
        <p:spPr>
          <a:xfrm>
            <a:off x="0" y="102748"/>
            <a:ext cx="80448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i="0" dirty="0">
                <a:solidFill>
                  <a:srgbClr val="445A64"/>
                </a:solidFill>
                <a:effectLst/>
                <a:latin typeface="-apple-system"/>
              </a:rPr>
              <a:t>STAT4830: Numerical Optimization for Data Science and Machine Learning</a:t>
            </a:r>
          </a:p>
          <a:p>
            <a:pPr algn="ctr"/>
            <a:endParaRPr lang="en-US" altLang="zh-CN" sz="2000" i="0" dirty="0">
              <a:solidFill>
                <a:srgbClr val="445A64"/>
              </a:solidFill>
              <a:effectLst/>
              <a:latin typeface="-apple-system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73B5C1F9-CBD0-D38A-8F5A-9F482BC850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773" y="3087388"/>
            <a:ext cx="5124391" cy="2869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7122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306EC3B-F315-2C29-165C-1F2734227DDB}"/>
              </a:ext>
            </a:extLst>
          </p:cNvPr>
          <p:cNvSpPr txBox="1"/>
          <p:nvPr/>
        </p:nvSpPr>
        <p:spPr>
          <a:xfrm>
            <a:off x="258619" y="83127"/>
            <a:ext cx="64393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b="1" dirty="0">
                <a:solidFill>
                  <a:srgbClr val="445A64"/>
                </a:solidFill>
                <a:latin typeface="Helvetica" pitchFamily="2" charset="0"/>
              </a:rPr>
              <a:t>Linear</a:t>
            </a:r>
            <a:r>
              <a:rPr kumimoji="1" lang="zh-CN" altLang="en-US" sz="3200" b="1" dirty="0">
                <a:solidFill>
                  <a:srgbClr val="445A64"/>
                </a:solidFill>
                <a:latin typeface="Helvetica" pitchFamily="2" charset="0"/>
              </a:rPr>
              <a:t> </a:t>
            </a:r>
            <a:r>
              <a:rPr kumimoji="1" lang="en-US" altLang="zh-CN" sz="3200" b="1" dirty="0">
                <a:solidFill>
                  <a:srgbClr val="445A64"/>
                </a:solidFill>
                <a:latin typeface="Helvetica" pitchFamily="2" charset="0"/>
              </a:rPr>
              <a:t>Utility</a:t>
            </a:r>
            <a:r>
              <a:rPr kumimoji="1" lang="zh-CN" altLang="en-US" sz="3200" b="1" dirty="0">
                <a:solidFill>
                  <a:srgbClr val="445A64"/>
                </a:solidFill>
                <a:latin typeface="Helvetica" pitchFamily="2" charset="0"/>
              </a:rPr>
              <a:t> </a:t>
            </a:r>
            <a:r>
              <a:rPr kumimoji="1" lang="en-US" altLang="zh-CN" sz="3200" b="1" dirty="0">
                <a:solidFill>
                  <a:srgbClr val="445A64"/>
                </a:solidFill>
                <a:latin typeface="Helvetica" pitchFamily="2" charset="0"/>
              </a:rPr>
              <a:t>Function</a:t>
            </a:r>
            <a:r>
              <a:rPr kumimoji="1" lang="zh-CN" altLang="en-US" sz="3200" b="1" dirty="0">
                <a:solidFill>
                  <a:srgbClr val="445A64"/>
                </a:solidFill>
                <a:latin typeface="Helvetica" pitchFamily="2" charset="0"/>
              </a:rPr>
              <a:t> </a:t>
            </a:r>
            <a:r>
              <a:rPr kumimoji="1" lang="en-US" altLang="zh-CN" sz="3200" b="1" dirty="0">
                <a:solidFill>
                  <a:srgbClr val="445A64"/>
                </a:solidFill>
                <a:latin typeface="Helvetica" pitchFamily="2" charset="0"/>
              </a:rPr>
              <a:t>NLL Loss</a:t>
            </a:r>
            <a:endParaRPr kumimoji="1" lang="zh-CN" altLang="en-US" sz="3200" b="1" dirty="0">
              <a:solidFill>
                <a:srgbClr val="445A64"/>
              </a:solidFill>
              <a:latin typeface="Helvetica" pitchFamily="2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7E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280559B-865A-3983-44B3-C9EB979F96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 descr="图形用户界面, 表格&#10;&#10;描述已自动生成">
            <a:extLst>
              <a:ext uri="{FF2B5EF4-FFF2-40B4-BE49-F238E27FC236}">
                <a16:creationId xmlns:a16="http://schemas.microsoft.com/office/drawing/2014/main" id="{AB973E3B-28D8-0BA9-85AF-43854BC9B4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613" y="471681"/>
            <a:ext cx="10624773" cy="5914637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4283A5CE-89AC-8B38-2401-301AF5246C5D}"/>
              </a:ext>
            </a:extLst>
          </p:cNvPr>
          <p:cNvSpPr txBox="1"/>
          <p:nvPr/>
        </p:nvSpPr>
        <p:spPr>
          <a:xfrm>
            <a:off x="11741427" y="6410037"/>
            <a:ext cx="450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rgbClr val="445A64"/>
                </a:solidFill>
                <a:latin typeface="Helvetica" pitchFamily="2" charset="0"/>
              </a:rPr>
              <a:t>10</a:t>
            </a:r>
            <a:endParaRPr kumimoji="1" lang="zh-CN" altLang="en-US" dirty="0">
              <a:solidFill>
                <a:srgbClr val="445A64"/>
              </a:solidFill>
              <a:latin typeface="Helvetica" pitchFamily="2" charset="0"/>
            </a:endParaRPr>
          </a:p>
        </p:txBody>
      </p:sp>
      <p:sp>
        <p:nvSpPr>
          <p:cNvPr id="18" name="圆角矩形 17">
            <a:extLst>
              <a:ext uri="{FF2B5EF4-FFF2-40B4-BE49-F238E27FC236}">
                <a16:creationId xmlns:a16="http://schemas.microsoft.com/office/drawing/2014/main" id="{DE814EBD-059A-2828-A4E5-40FE2510F829}"/>
              </a:ext>
            </a:extLst>
          </p:cNvPr>
          <p:cNvSpPr/>
          <p:nvPr/>
        </p:nvSpPr>
        <p:spPr>
          <a:xfrm>
            <a:off x="822359" y="1630842"/>
            <a:ext cx="2108766" cy="1713347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9" name="圆角矩形 18">
            <a:extLst>
              <a:ext uri="{FF2B5EF4-FFF2-40B4-BE49-F238E27FC236}">
                <a16:creationId xmlns:a16="http://schemas.microsoft.com/office/drawing/2014/main" id="{4DCAD00B-60B5-4344-8B27-06A0E53B2235}"/>
              </a:ext>
            </a:extLst>
          </p:cNvPr>
          <p:cNvSpPr/>
          <p:nvPr/>
        </p:nvSpPr>
        <p:spPr>
          <a:xfrm>
            <a:off x="8751775" y="930380"/>
            <a:ext cx="2195112" cy="414712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rgbClr val="445A64"/>
                </a:solidFill>
                <a:latin typeface="Helvetica" pitchFamily="2" charset="0"/>
              </a:rPr>
              <a:t>Consumer Feature</a:t>
            </a:r>
            <a:endParaRPr kumimoji="1" lang="zh-CN" altLang="en-US" sz="1600" b="1" dirty="0">
              <a:solidFill>
                <a:srgbClr val="445A64"/>
              </a:solidFill>
              <a:latin typeface="Helvetica" pitchFamily="2" charset="0"/>
            </a:endParaRPr>
          </a:p>
        </p:txBody>
      </p:sp>
      <p:sp>
        <p:nvSpPr>
          <p:cNvPr id="20" name="圆角矩形 19">
            <a:extLst>
              <a:ext uri="{FF2B5EF4-FFF2-40B4-BE49-F238E27FC236}">
                <a16:creationId xmlns:a16="http://schemas.microsoft.com/office/drawing/2014/main" id="{C487701B-94BF-5794-29FB-2E68CDB0A295}"/>
              </a:ext>
            </a:extLst>
          </p:cNvPr>
          <p:cNvSpPr/>
          <p:nvPr/>
        </p:nvSpPr>
        <p:spPr>
          <a:xfrm>
            <a:off x="8751775" y="1479456"/>
            <a:ext cx="2195112" cy="414712"/>
          </a:xfrm>
          <a:prstGeom prst="roundRect">
            <a:avLst/>
          </a:prstGeom>
          <a:solidFill>
            <a:schemeClr val="accent6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rgbClr val="445A64"/>
                </a:solidFill>
                <a:latin typeface="Helvetica" pitchFamily="2" charset="0"/>
              </a:rPr>
              <a:t>Item Feature</a:t>
            </a:r>
            <a:endParaRPr kumimoji="1" lang="zh-CN" altLang="en-US" sz="1600" b="1" dirty="0">
              <a:solidFill>
                <a:srgbClr val="445A64"/>
              </a:solidFill>
              <a:latin typeface="Helvetica" pitchFamily="2" charset="0"/>
            </a:endParaRPr>
          </a:p>
        </p:txBody>
      </p:sp>
      <p:sp>
        <p:nvSpPr>
          <p:cNvPr id="21" name="圆角矩形 20">
            <a:extLst>
              <a:ext uri="{FF2B5EF4-FFF2-40B4-BE49-F238E27FC236}">
                <a16:creationId xmlns:a16="http://schemas.microsoft.com/office/drawing/2014/main" id="{CDE70EC0-0536-9A35-3700-AA7EF167F201}"/>
              </a:ext>
            </a:extLst>
          </p:cNvPr>
          <p:cNvSpPr/>
          <p:nvPr/>
        </p:nvSpPr>
        <p:spPr>
          <a:xfrm>
            <a:off x="822359" y="1345092"/>
            <a:ext cx="2108766" cy="268728"/>
          </a:xfrm>
          <a:prstGeom prst="roundRect">
            <a:avLst/>
          </a:prstGeom>
          <a:solidFill>
            <a:schemeClr val="accent6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圆角矩形 21">
            <a:extLst>
              <a:ext uri="{FF2B5EF4-FFF2-40B4-BE49-F238E27FC236}">
                <a16:creationId xmlns:a16="http://schemas.microsoft.com/office/drawing/2014/main" id="{917A2DF8-072E-1720-04A3-52E5020E4664}"/>
              </a:ext>
            </a:extLst>
          </p:cNvPr>
          <p:cNvSpPr/>
          <p:nvPr/>
        </p:nvSpPr>
        <p:spPr>
          <a:xfrm>
            <a:off x="822359" y="3361211"/>
            <a:ext cx="2108766" cy="2338251"/>
          </a:xfrm>
          <a:prstGeom prst="roundRect">
            <a:avLst/>
          </a:prstGeom>
          <a:solidFill>
            <a:schemeClr val="accent6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663363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ECF35AB2-9A47-158E-6505-0C86933EED74}"/>
              </a:ext>
            </a:extLst>
          </p:cNvPr>
          <p:cNvSpPr txBox="1"/>
          <p:nvPr/>
        </p:nvSpPr>
        <p:spPr>
          <a:xfrm>
            <a:off x="258618" y="83127"/>
            <a:ext cx="71856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b="1" dirty="0">
                <a:solidFill>
                  <a:srgbClr val="445A64"/>
                </a:solidFill>
                <a:latin typeface="Helvetica" pitchFamily="2" charset="0"/>
              </a:rPr>
              <a:t>Neural</a:t>
            </a:r>
            <a:r>
              <a:rPr kumimoji="1" lang="zh-CN" altLang="en-US" sz="3200" b="1" dirty="0">
                <a:solidFill>
                  <a:srgbClr val="445A64"/>
                </a:solidFill>
                <a:latin typeface="Helvetica" pitchFamily="2" charset="0"/>
              </a:rPr>
              <a:t> </a:t>
            </a:r>
            <a:r>
              <a:rPr kumimoji="1" lang="en-US" altLang="zh-CN" sz="3200" b="1" dirty="0">
                <a:solidFill>
                  <a:srgbClr val="445A64"/>
                </a:solidFill>
                <a:latin typeface="Helvetica" pitchFamily="2" charset="0"/>
              </a:rPr>
              <a:t>Network</a:t>
            </a:r>
            <a:r>
              <a:rPr kumimoji="1" lang="zh-CN" altLang="en-US" sz="3200" b="1" dirty="0">
                <a:solidFill>
                  <a:srgbClr val="445A64"/>
                </a:solidFill>
                <a:latin typeface="Helvetica" pitchFamily="2" charset="0"/>
              </a:rPr>
              <a:t> </a:t>
            </a:r>
            <a:r>
              <a:rPr kumimoji="1" lang="en-US" altLang="zh-CN" sz="3200" b="1" dirty="0">
                <a:solidFill>
                  <a:srgbClr val="445A64"/>
                </a:solidFill>
                <a:latin typeface="Helvetica" pitchFamily="2" charset="0"/>
              </a:rPr>
              <a:t>NLL Loss</a:t>
            </a:r>
            <a:endParaRPr kumimoji="1" lang="zh-CN" altLang="en-US" sz="3200" b="1" dirty="0">
              <a:solidFill>
                <a:srgbClr val="445A64"/>
              </a:solidFill>
              <a:latin typeface="Helvetica" pitchFamily="2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背景图案&#10;&#10;描述已自动生成">
            <a:extLst>
              <a:ext uri="{FF2B5EF4-FFF2-40B4-BE49-F238E27FC236}">
                <a16:creationId xmlns:a16="http://schemas.microsoft.com/office/drawing/2014/main" id="{BC28D94B-34CD-5580-3A57-2974CCF7741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1830"/>
          <a:stretch/>
        </p:blipFill>
        <p:spPr>
          <a:xfrm>
            <a:off x="537440" y="741435"/>
            <a:ext cx="10472304" cy="677141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F9669456-E732-1646-A3F3-4D0A99602977}"/>
              </a:ext>
            </a:extLst>
          </p:cNvPr>
          <p:cNvSpPr txBox="1"/>
          <p:nvPr/>
        </p:nvSpPr>
        <p:spPr>
          <a:xfrm>
            <a:off x="537440" y="741435"/>
            <a:ext cx="997099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4400" b="1" dirty="0">
                <a:solidFill>
                  <a:srgbClr val="445A64"/>
                </a:solidFill>
                <a:latin typeface="Helvetica" pitchFamily="2" charset="0"/>
              </a:rPr>
              <a:t>Summary: Linear vs. NN-Based MNL</a:t>
            </a:r>
            <a:endParaRPr kumimoji="1" lang="zh-CN" altLang="en-US" sz="4400" b="1" dirty="0">
              <a:solidFill>
                <a:srgbClr val="445A64"/>
              </a:solidFill>
              <a:latin typeface="Helvetica" pitchFamily="2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7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B60CC3F-E303-EAE9-11CC-C023D07C9CC7}"/>
              </a:ext>
            </a:extLst>
          </p:cNvPr>
          <p:cNvSpPr txBox="1"/>
          <p:nvPr/>
        </p:nvSpPr>
        <p:spPr>
          <a:xfrm>
            <a:off x="218850" y="236776"/>
            <a:ext cx="510748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400" b="1" dirty="0">
                <a:solidFill>
                  <a:srgbClr val="445A64"/>
                </a:solidFill>
                <a:latin typeface="Helvetica" pitchFamily="2" charset="0"/>
              </a:rPr>
              <a:t>Matrix Completion</a:t>
            </a:r>
            <a:endParaRPr kumimoji="1" lang="zh-CN" altLang="en-US" sz="4400" b="1" dirty="0">
              <a:solidFill>
                <a:srgbClr val="445A64"/>
              </a:solidFill>
              <a:latin typeface="Helvetica" pitchFamily="2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F546E91-A40E-0432-9E16-3FBEC87393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601" y="1422909"/>
            <a:ext cx="6007505" cy="2209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90069CD6-E1AB-A68E-BFCE-071C010B7068}"/>
              </a:ext>
            </a:extLst>
          </p:cNvPr>
          <p:cNvSpPr txBox="1"/>
          <p:nvPr/>
        </p:nvSpPr>
        <p:spPr>
          <a:xfrm>
            <a:off x="849745" y="1053577"/>
            <a:ext cx="1533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Helvetica" pitchFamily="2" charset="0"/>
              </a:rPr>
              <a:t>Rating Matrix</a:t>
            </a:r>
            <a:endParaRPr kumimoji="1" lang="zh-CN" altLang="en-US" dirty="0">
              <a:latin typeface="Helvetica" pitchFamily="2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12845AB-8081-9A44-343F-FFC7097C1D00}"/>
              </a:ext>
            </a:extLst>
          </p:cNvPr>
          <p:cNvSpPr txBox="1"/>
          <p:nvPr/>
        </p:nvSpPr>
        <p:spPr>
          <a:xfrm>
            <a:off x="2864629" y="1053577"/>
            <a:ext cx="1533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Helvetica" pitchFamily="2" charset="0"/>
              </a:rPr>
              <a:t>User Matrix</a:t>
            </a:r>
            <a:endParaRPr kumimoji="1" lang="zh-CN" altLang="en-US" dirty="0">
              <a:latin typeface="Helvetica" pitchFamily="2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1007E1A-80D8-3D87-F976-6B629A9AC50C}"/>
              </a:ext>
            </a:extLst>
          </p:cNvPr>
          <p:cNvSpPr txBox="1"/>
          <p:nvPr/>
        </p:nvSpPr>
        <p:spPr>
          <a:xfrm>
            <a:off x="4665835" y="1053577"/>
            <a:ext cx="1585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Helvetica" pitchFamily="2" charset="0"/>
              </a:rPr>
              <a:t>Item Matrix</a:t>
            </a:r>
            <a:endParaRPr kumimoji="1" lang="zh-CN" altLang="en-US" dirty="0">
              <a:latin typeface="Helvetica" pitchFamily="2" charset="0"/>
            </a:endParaRPr>
          </a:p>
        </p:txBody>
      </p:sp>
      <p:sp>
        <p:nvSpPr>
          <p:cNvPr id="7" name="圆角矩形 6">
            <a:extLst>
              <a:ext uri="{FF2B5EF4-FFF2-40B4-BE49-F238E27FC236}">
                <a16:creationId xmlns:a16="http://schemas.microsoft.com/office/drawing/2014/main" id="{A38189F0-8B0E-0F2F-07FB-1E250B892EBB}"/>
              </a:ext>
            </a:extLst>
          </p:cNvPr>
          <p:cNvSpPr/>
          <p:nvPr/>
        </p:nvSpPr>
        <p:spPr>
          <a:xfrm>
            <a:off x="6358488" y="480610"/>
            <a:ext cx="2122830" cy="812102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solidFill>
                  <a:srgbClr val="445A64"/>
                </a:solidFill>
                <a:latin typeface="Helvetica" pitchFamily="2" charset="0"/>
              </a:rPr>
              <a:t>Netflix Dataset</a:t>
            </a:r>
          </a:p>
          <a:p>
            <a:pPr algn="ctr"/>
            <a:r>
              <a:rPr kumimoji="1" lang="en-US" altLang="zh-CN" sz="2000" b="1" dirty="0">
                <a:solidFill>
                  <a:srgbClr val="445A64"/>
                </a:solidFill>
                <a:latin typeface="Helvetica" pitchFamily="2" charset="0"/>
              </a:rPr>
              <a:t>(Film Puzzle)</a:t>
            </a:r>
            <a:endParaRPr kumimoji="1" lang="zh-CN" altLang="en-US" sz="2000" b="1" dirty="0">
              <a:solidFill>
                <a:srgbClr val="445A64"/>
              </a:solidFill>
              <a:latin typeface="Helvetica" pitchFamily="2" charset="0"/>
            </a:endParaRPr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14409145-3AB1-FBDD-807E-5461E0BF0B4F}"/>
              </a:ext>
            </a:extLst>
          </p:cNvPr>
          <p:cNvSpPr/>
          <p:nvPr/>
        </p:nvSpPr>
        <p:spPr>
          <a:xfrm>
            <a:off x="9721371" y="480610"/>
            <a:ext cx="2313609" cy="820492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solidFill>
                  <a:srgbClr val="445A64"/>
                </a:solidFill>
                <a:latin typeface="Helvetica" pitchFamily="2" charset="0"/>
              </a:rPr>
              <a:t>Expedia Dataset</a:t>
            </a:r>
          </a:p>
          <a:p>
            <a:pPr algn="ctr"/>
            <a:r>
              <a:rPr kumimoji="1" lang="en-US" altLang="zh-CN" sz="2000" b="1" dirty="0">
                <a:solidFill>
                  <a:srgbClr val="445A64"/>
                </a:solidFill>
                <a:latin typeface="Helvetica" pitchFamily="2" charset="0"/>
              </a:rPr>
              <a:t>(Hotel Puzzle)</a:t>
            </a:r>
            <a:endParaRPr kumimoji="1" lang="zh-CN" altLang="en-US" sz="2000" b="1" dirty="0">
              <a:solidFill>
                <a:srgbClr val="445A64"/>
              </a:solidFill>
              <a:latin typeface="Helvetica" pitchFamily="2" charset="0"/>
            </a:endParaRPr>
          </a:p>
        </p:txBody>
      </p:sp>
      <p:pic>
        <p:nvPicPr>
          <p:cNvPr id="10" name="图形 9" descr="徽章问号 轮廓">
            <a:extLst>
              <a:ext uri="{FF2B5EF4-FFF2-40B4-BE49-F238E27FC236}">
                <a16:creationId xmlns:a16="http://schemas.microsoft.com/office/drawing/2014/main" id="{880A2493-774F-7D3B-CA7A-2BAD06B29C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844947" y="578835"/>
            <a:ext cx="587328" cy="587328"/>
          </a:xfrm>
          <a:prstGeom prst="rect">
            <a:avLst/>
          </a:prstGeom>
        </p:spPr>
      </p:pic>
      <p:sp>
        <p:nvSpPr>
          <p:cNvPr id="12" name="左右箭头 11">
            <a:extLst>
              <a:ext uri="{FF2B5EF4-FFF2-40B4-BE49-F238E27FC236}">
                <a16:creationId xmlns:a16="http://schemas.microsoft.com/office/drawing/2014/main" id="{973D6B3C-D57C-C1D6-1767-C51A8D2E5166}"/>
              </a:ext>
            </a:extLst>
          </p:cNvPr>
          <p:cNvSpPr/>
          <p:nvPr/>
        </p:nvSpPr>
        <p:spPr>
          <a:xfrm>
            <a:off x="8500108" y="747823"/>
            <a:ext cx="1221263" cy="249352"/>
          </a:xfrm>
          <a:prstGeom prst="leftRightArrow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accent1"/>
              </a:solidFill>
            </a:endParaRPr>
          </a:p>
        </p:txBody>
      </p:sp>
      <p:sp>
        <p:nvSpPr>
          <p:cNvPr id="15" name="圆角矩形 14">
            <a:extLst>
              <a:ext uri="{FF2B5EF4-FFF2-40B4-BE49-F238E27FC236}">
                <a16:creationId xmlns:a16="http://schemas.microsoft.com/office/drawing/2014/main" id="{EFC38C91-83D7-D213-EFAA-8B668DC3465F}"/>
              </a:ext>
            </a:extLst>
          </p:cNvPr>
          <p:cNvSpPr/>
          <p:nvPr/>
        </p:nvSpPr>
        <p:spPr>
          <a:xfrm>
            <a:off x="6546748" y="1432654"/>
            <a:ext cx="5312708" cy="2209426"/>
          </a:xfrm>
          <a:prstGeom prst="roundRect">
            <a:avLst/>
          </a:prstGeom>
          <a:solidFill>
            <a:schemeClr val="accent6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3000"/>
              </a:lnSpc>
              <a:spcBef>
                <a:spcPts val="1200"/>
              </a:spcBef>
            </a:pPr>
            <a:r>
              <a:rPr lang="en-US" altLang="zh-CN" sz="2000" dirty="0">
                <a:solidFill>
                  <a:srgbClr val="445A64"/>
                </a:solidFill>
                <a:latin typeface="Helvetica" pitchFamily="2" charset="0"/>
              </a:rPr>
              <a:t>• Both</a:t>
            </a:r>
            <a:r>
              <a:rPr lang="zh-CN" altLang="en-US" sz="2000" dirty="0">
                <a:solidFill>
                  <a:srgbClr val="445A64"/>
                </a:solidFill>
                <a:latin typeface="Helvetica" pitchFamily="2" charset="0"/>
              </a:rPr>
              <a:t>  </a:t>
            </a:r>
            <a:r>
              <a:rPr lang="en-US" altLang="zh-CN" sz="2000" b="1" dirty="0">
                <a:solidFill>
                  <a:srgbClr val="445A64"/>
                </a:solidFill>
                <a:latin typeface="Helvetica" pitchFamily="2" charset="0"/>
              </a:rPr>
              <a:t>Recommendation Systems</a:t>
            </a:r>
            <a:endParaRPr lang="en-US" altLang="zh-CN" sz="2000" dirty="0">
              <a:solidFill>
                <a:srgbClr val="445A64"/>
              </a:solidFill>
              <a:latin typeface="Helvetica" pitchFamily="2" charset="0"/>
            </a:endParaRPr>
          </a:p>
          <a:p>
            <a:pPr>
              <a:lnSpc>
                <a:spcPts val="3000"/>
              </a:lnSpc>
              <a:spcBef>
                <a:spcPts val="1200"/>
              </a:spcBef>
            </a:pPr>
            <a:r>
              <a:rPr lang="en-US" altLang="zh-CN" sz="2000" dirty="0">
                <a:solidFill>
                  <a:srgbClr val="445A64"/>
                </a:solidFill>
                <a:latin typeface="Helvetica" pitchFamily="2" charset="0"/>
              </a:rPr>
              <a:t>• Not every user rates every item, leading to a </a:t>
            </a:r>
            <a:r>
              <a:rPr lang="en-US" altLang="zh-CN" sz="2000" b="1" dirty="0">
                <a:solidFill>
                  <a:srgbClr val="445A64"/>
                </a:solidFill>
                <a:latin typeface="Helvetica" pitchFamily="2" charset="0"/>
              </a:rPr>
              <a:t>sparse user–item interaction matrix</a:t>
            </a:r>
            <a:endParaRPr lang="en-US" altLang="zh-CN" sz="2000" dirty="0">
              <a:solidFill>
                <a:srgbClr val="445A64"/>
              </a:solidFill>
              <a:latin typeface="Helvetica" pitchFamily="2" charset="0"/>
            </a:endParaRPr>
          </a:p>
          <a:p>
            <a:pPr>
              <a:lnSpc>
                <a:spcPts val="3000"/>
              </a:lnSpc>
              <a:spcBef>
                <a:spcPts val="1200"/>
              </a:spcBef>
            </a:pPr>
            <a:r>
              <a:rPr lang="en-US" altLang="zh-CN" sz="2000" dirty="0">
                <a:solidFill>
                  <a:srgbClr val="445A64"/>
                </a:solidFill>
                <a:latin typeface="Helvetica" pitchFamily="2" charset="0"/>
              </a:rPr>
              <a:t>• </a:t>
            </a:r>
            <a:r>
              <a:rPr lang="en-US" altLang="zh-CN" sz="2000" b="1" dirty="0">
                <a:solidFill>
                  <a:srgbClr val="445A64"/>
                </a:solidFill>
                <a:latin typeface="Helvetica" pitchFamily="2" charset="0"/>
              </a:rPr>
              <a:t>Predicting missing entries</a:t>
            </a:r>
            <a:endParaRPr lang="en-US" altLang="zh-CN" sz="2000" dirty="0">
              <a:solidFill>
                <a:srgbClr val="445A64"/>
              </a:solidFill>
              <a:latin typeface="Helvetica" pitchFamily="2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05C6CE24-672D-E3D9-DBE8-B9C56E513EB5}"/>
              </a:ext>
            </a:extLst>
          </p:cNvPr>
          <p:cNvSpPr txBox="1"/>
          <p:nvPr/>
        </p:nvSpPr>
        <p:spPr>
          <a:xfrm>
            <a:off x="11000508" y="3142734"/>
            <a:ext cx="4156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✅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28F10B5B-BCB3-B5DA-6F01-CB63D41CFA63}"/>
              </a:ext>
            </a:extLst>
          </p:cNvPr>
          <p:cNvSpPr txBox="1"/>
          <p:nvPr/>
        </p:nvSpPr>
        <p:spPr>
          <a:xfrm>
            <a:off x="350983" y="3669814"/>
            <a:ext cx="60075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445A64"/>
                </a:solidFill>
                <a:latin typeface="source-serif-pro"/>
              </a:rPr>
              <a:t>F</a:t>
            </a:r>
            <a:r>
              <a:rPr lang="en-US" altLang="zh-CN" sz="2000" b="1" i="0" dirty="0">
                <a:solidFill>
                  <a:srgbClr val="445A64"/>
                </a:solidFill>
                <a:effectLst/>
                <a:latin typeface="source-serif-pro"/>
              </a:rPr>
              <a:t>irst matrix ----  </a:t>
            </a:r>
            <a:r>
              <a:rPr lang="en-US" altLang="zh-CN" sz="2000" b="1" dirty="0">
                <a:solidFill>
                  <a:srgbClr val="445A64"/>
                </a:solidFill>
                <a:latin typeface="source-serif-pro"/>
              </a:rPr>
              <a:t>e</a:t>
            </a:r>
            <a:r>
              <a:rPr lang="en-US" altLang="zh-CN" sz="2000" b="1" i="0" dirty="0">
                <a:solidFill>
                  <a:srgbClr val="445A64"/>
                </a:solidFill>
                <a:effectLst/>
                <a:latin typeface="source-serif-pro"/>
              </a:rPr>
              <a:t>ach row belongs to an individual</a:t>
            </a:r>
          </a:p>
          <a:p>
            <a:r>
              <a:rPr lang="en-US" altLang="zh-CN" sz="2000" b="1" i="0" dirty="0">
                <a:solidFill>
                  <a:srgbClr val="445A64"/>
                </a:solidFill>
                <a:effectLst/>
                <a:latin typeface="source-serif-pro"/>
              </a:rPr>
              <a:t>Second matrix ----  </a:t>
            </a:r>
            <a:r>
              <a:rPr lang="en-US" altLang="zh-CN" sz="2000" b="1" dirty="0">
                <a:solidFill>
                  <a:srgbClr val="445A64"/>
                </a:solidFill>
                <a:latin typeface="source-serif-pro"/>
              </a:rPr>
              <a:t>e</a:t>
            </a:r>
            <a:r>
              <a:rPr lang="en-US" altLang="zh-CN" sz="2000" b="1" i="0" dirty="0">
                <a:solidFill>
                  <a:srgbClr val="445A64"/>
                </a:solidFill>
                <a:effectLst/>
                <a:latin typeface="source-serif-pro"/>
              </a:rPr>
              <a:t>ach </a:t>
            </a:r>
            <a:r>
              <a:rPr lang="en-US" altLang="zh-CN" sz="2000" b="1" dirty="0">
                <a:solidFill>
                  <a:srgbClr val="445A64"/>
                </a:solidFill>
                <a:latin typeface="source-serif-pro"/>
              </a:rPr>
              <a:t>column</a:t>
            </a:r>
            <a:r>
              <a:rPr lang="en-US" altLang="zh-CN" sz="2000" b="1" i="0" dirty="0">
                <a:solidFill>
                  <a:srgbClr val="445A64"/>
                </a:solidFill>
                <a:effectLst/>
                <a:latin typeface="source-serif-pro"/>
              </a:rPr>
              <a:t> belongs to an item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D26FFF99-0FA0-34A6-0665-06BC2AF0342E}"/>
              </a:ext>
            </a:extLst>
          </p:cNvPr>
          <p:cNvSpPr txBox="1"/>
          <p:nvPr/>
        </p:nvSpPr>
        <p:spPr>
          <a:xfrm>
            <a:off x="6621538" y="3680689"/>
            <a:ext cx="516312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0" i="1" dirty="0">
                <a:solidFill>
                  <a:srgbClr val="445A64"/>
                </a:solidFill>
                <a:effectLst/>
                <a:latin typeface="source-serif-pro"/>
              </a:rPr>
              <a:t>Both express the power of association between a user or an item with </a:t>
            </a:r>
            <a:r>
              <a:rPr lang="en-US" altLang="zh-CN" sz="1800" b="1" i="1" dirty="0">
                <a:solidFill>
                  <a:srgbClr val="445A64"/>
                </a:solidFill>
                <a:effectLst/>
                <a:latin typeface="source-serif-pro"/>
              </a:rPr>
              <a:t>latent factors or hidden features</a:t>
            </a:r>
            <a:r>
              <a:rPr lang="en-US" altLang="zh-CN" sz="1800" b="0" i="1" dirty="0">
                <a:solidFill>
                  <a:srgbClr val="445A64"/>
                </a:solidFill>
                <a:effectLst/>
                <a:latin typeface="source-serif-pro"/>
              </a:rPr>
              <a:t>.</a:t>
            </a:r>
            <a:endParaRPr kumimoji="1" lang="zh-CN" altLang="en-US" sz="1800" i="1" dirty="0">
              <a:solidFill>
                <a:srgbClr val="445A64"/>
              </a:solidFill>
            </a:endParaRPr>
          </a:p>
        </p:txBody>
      </p:sp>
      <p:graphicFrame>
        <p:nvGraphicFramePr>
          <p:cNvPr id="21" name="表格 20">
            <a:extLst>
              <a:ext uri="{FF2B5EF4-FFF2-40B4-BE49-F238E27FC236}">
                <a16:creationId xmlns:a16="http://schemas.microsoft.com/office/drawing/2014/main" id="{EC17D8DD-BA77-07C5-F6E6-BACE4112F1E5}"/>
              </a:ext>
            </a:extLst>
          </p:cNvPr>
          <p:cNvGraphicFramePr>
            <a:graphicFrameLocks noGrp="1"/>
          </p:cNvGraphicFramePr>
          <p:nvPr/>
        </p:nvGraphicFramePr>
        <p:xfrm>
          <a:off x="731082" y="4515307"/>
          <a:ext cx="1590080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1155">
                  <a:extLst>
                    <a:ext uri="{9D8B030D-6E8A-4147-A177-3AD203B41FA5}">
                      <a16:colId xmlns:a16="http://schemas.microsoft.com/office/drawing/2014/main" val="3574773958"/>
                    </a:ext>
                  </a:extLst>
                </a:gridCol>
                <a:gridCol w="412975">
                  <a:extLst>
                    <a:ext uri="{9D8B030D-6E8A-4147-A177-3AD203B41FA5}">
                      <a16:colId xmlns:a16="http://schemas.microsoft.com/office/drawing/2014/main" val="3083550994"/>
                    </a:ext>
                  </a:extLst>
                </a:gridCol>
                <a:gridCol w="412975">
                  <a:extLst>
                    <a:ext uri="{9D8B030D-6E8A-4147-A177-3AD203B41FA5}">
                      <a16:colId xmlns:a16="http://schemas.microsoft.com/office/drawing/2014/main" val="297802207"/>
                    </a:ext>
                  </a:extLst>
                </a:gridCol>
                <a:gridCol w="412975">
                  <a:extLst>
                    <a:ext uri="{9D8B030D-6E8A-4147-A177-3AD203B41FA5}">
                      <a16:colId xmlns:a16="http://schemas.microsoft.com/office/drawing/2014/main" val="61022008"/>
                    </a:ext>
                  </a:extLst>
                </a:gridCol>
              </a:tblGrid>
              <a:tr h="321042">
                <a:tc>
                  <a:txBody>
                    <a:bodyPr/>
                    <a:lstStyle/>
                    <a:p>
                      <a:r>
                        <a:rPr lang="en-US" altLang="zh-CN" b="0" dirty="0"/>
                        <a:t>1</a:t>
                      </a:r>
                      <a:endParaRPr lang="zh-CN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3723664"/>
                  </a:ext>
                </a:extLst>
              </a:tr>
              <a:tr h="321042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3633653"/>
                  </a:ext>
                </a:extLst>
              </a:tr>
              <a:tr h="321042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3395519"/>
                  </a:ext>
                </a:extLst>
              </a:tr>
              <a:tr h="321042"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7291017"/>
                  </a:ext>
                </a:extLst>
              </a:tr>
              <a:tr h="321042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5413663"/>
                  </a:ext>
                </a:extLst>
              </a:tr>
              <a:tr h="321042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1887090"/>
                  </a:ext>
                </a:extLst>
              </a:tr>
            </a:tbl>
          </a:graphicData>
        </a:graphic>
      </p:graphicFrame>
      <p:sp>
        <p:nvSpPr>
          <p:cNvPr id="22" name="文本框 2">
            <a:extLst>
              <a:ext uri="{FF2B5EF4-FFF2-40B4-BE49-F238E27FC236}">
                <a16:creationId xmlns:a16="http://schemas.microsoft.com/office/drawing/2014/main" id="{90069CD6-E1AB-A68E-BFCE-071C010B7068}"/>
              </a:ext>
            </a:extLst>
          </p:cNvPr>
          <p:cNvSpPr txBox="1"/>
          <p:nvPr/>
        </p:nvSpPr>
        <p:spPr>
          <a:xfrm>
            <a:off x="317493" y="4496498"/>
            <a:ext cx="325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>
                <a:latin typeface="Helvetica" pitchFamily="2" charset="0"/>
              </a:rPr>
              <a:t>A</a:t>
            </a:r>
            <a:endParaRPr kumimoji="1" lang="zh-CN" altLang="en-US" dirty="0">
              <a:latin typeface="Helvetica" pitchFamily="2" charset="0"/>
            </a:endParaRPr>
          </a:p>
        </p:txBody>
      </p:sp>
      <p:sp>
        <p:nvSpPr>
          <p:cNvPr id="23" name="文本框 2">
            <a:extLst>
              <a:ext uri="{FF2B5EF4-FFF2-40B4-BE49-F238E27FC236}">
                <a16:creationId xmlns:a16="http://schemas.microsoft.com/office/drawing/2014/main" id="{85A291BF-7F51-FF9B-75C5-6BEE2360B108}"/>
              </a:ext>
            </a:extLst>
          </p:cNvPr>
          <p:cNvSpPr txBox="1"/>
          <p:nvPr/>
        </p:nvSpPr>
        <p:spPr>
          <a:xfrm>
            <a:off x="313493" y="4857300"/>
            <a:ext cx="325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>
                <a:latin typeface="Helvetica" pitchFamily="2" charset="0"/>
              </a:rPr>
              <a:t>B</a:t>
            </a:r>
            <a:endParaRPr kumimoji="1" lang="zh-CN" altLang="en-US" dirty="0">
              <a:latin typeface="Helvetica" pitchFamily="2" charset="0"/>
            </a:endParaRPr>
          </a:p>
        </p:txBody>
      </p:sp>
      <p:sp>
        <p:nvSpPr>
          <p:cNvPr id="24" name="文本框 2">
            <a:extLst>
              <a:ext uri="{FF2B5EF4-FFF2-40B4-BE49-F238E27FC236}">
                <a16:creationId xmlns:a16="http://schemas.microsoft.com/office/drawing/2014/main" id="{973123A9-AE9B-FED3-3A79-4E2D3CF96474}"/>
              </a:ext>
            </a:extLst>
          </p:cNvPr>
          <p:cNvSpPr txBox="1"/>
          <p:nvPr/>
        </p:nvSpPr>
        <p:spPr>
          <a:xfrm>
            <a:off x="313493" y="5629210"/>
            <a:ext cx="325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>
                <a:latin typeface="Helvetica" pitchFamily="2" charset="0"/>
              </a:rPr>
              <a:t>B</a:t>
            </a:r>
            <a:endParaRPr kumimoji="1" lang="zh-CN" altLang="en-US" dirty="0">
              <a:latin typeface="Helvetica" pitchFamily="2" charset="0"/>
            </a:endParaRPr>
          </a:p>
        </p:txBody>
      </p:sp>
      <p:sp>
        <p:nvSpPr>
          <p:cNvPr id="25" name="文本框 2">
            <a:extLst>
              <a:ext uri="{FF2B5EF4-FFF2-40B4-BE49-F238E27FC236}">
                <a16:creationId xmlns:a16="http://schemas.microsoft.com/office/drawing/2014/main" id="{85A291BF-7F51-FF9B-75C5-6BEE2360B108}"/>
              </a:ext>
            </a:extLst>
          </p:cNvPr>
          <p:cNvSpPr txBox="1"/>
          <p:nvPr/>
        </p:nvSpPr>
        <p:spPr>
          <a:xfrm>
            <a:off x="313493" y="5243255"/>
            <a:ext cx="325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>
                <a:latin typeface="Helvetica" pitchFamily="2" charset="0"/>
              </a:rPr>
              <a:t>C</a:t>
            </a:r>
            <a:endParaRPr kumimoji="1" lang="zh-CN" altLang="en-US" dirty="0">
              <a:latin typeface="Helvetica" pitchFamily="2" charset="0"/>
            </a:endParaRPr>
          </a:p>
        </p:txBody>
      </p:sp>
      <p:sp>
        <p:nvSpPr>
          <p:cNvPr id="26" name="文本框 2">
            <a:extLst>
              <a:ext uri="{FF2B5EF4-FFF2-40B4-BE49-F238E27FC236}">
                <a16:creationId xmlns:a16="http://schemas.microsoft.com/office/drawing/2014/main" id="{85A291BF-7F51-FF9B-75C5-6BEE2360B108}"/>
              </a:ext>
            </a:extLst>
          </p:cNvPr>
          <p:cNvSpPr txBox="1"/>
          <p:nvPr/>
        </p:nvSpPr>
        <p:spPr>
          <a:xfrm>
            <a:off x="313493" y="6015165"/>
            <a:ext cx="325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>
                <a:latin typeface="Helvetica" pitchFamily="2" charset="0"/>
              </a:rPr>
              <a:t>C</a:t>
            </a:r>
            <a:endParaRPr kumimoji="1" lang="zh-CN" altLang="en-US" dirty="0">
              <a:latin typeface="Helvetica" pitchFamily="2" charset="0"/>
            </a:endParaRPr>
          </a:p>
        </p:txBody>
      </p:sp>
      <p:sp>
        <p:nvSpPr>
          <p:cNvPr id="27" name="文本框 2">
            <a:extLst>
              <a:ext uri="{FF2B5EF4-FFF2-40B4-BE49-F238E27FC236}">
                <a16:creationId xmlns:a16="http://schemas.microsoft.com/office/drawing/2014/main" id="{85A291BF-7F51-FF9B-75C5-6BEE2360B108}"/>
              </a:ext>
            </a:extLst>
          </p:cNvPr>
          <p:cNvSpPr txBox="1"/>
          <p:nvPr/>
        </p:nvSpPr>
        <p:spPr>
          <a:xfrm>
            <a:off x="313492" y="6368890"/>
            <a:ext cx="325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>
                <a:latin typeface="Helvetica" pitchFamily="2" charset="0"/>
              </a:rPr>
              <a:t>C</a:t>
            </a:r>
            <a:endParaRPr kumimoji="1" lang="zh-CN" altLang="en-US" dirty="0">
              <a:latin typeface="Helvetica" pitchFamily="2" charset="0"/>
            </a:endParaRPr>
          </a:p>
        </p:txBody>
      </p:sp>
      <p:sp>
        <p:nvSpPr>
          <p:cNvPr id="28" name="右箭头 27">
            <a:extLst>
              <a:ext uri="{FF2B5EF4-FFF2-40B4-BE49-F238E27FC236}">
                <a16:creationId xmlns:a16="http://schemas.microsoft.com/office/drawing/2014/main" id="{FD808F1A-A593-B3F1-AFE4-0C1E63B12E9A}"/>
              </a:ext>
            </a:extLst>
          </p:cNvPr>
          <p:cNvSpPr/>
          <p:nvPr/>
        </p:nvSpPr>
        <p:spPr>
          <a:xfrm>
            <a:off x="2470831" y="5585270"/>
            <a:ext cx="600364" cy="385955"/>
          </a:xfrm>
          <a:prstGeom prst="rightArrow">
            <a:avLst/>
          </a:prstGeom>
          <a:solidFill>
            <a:schemeClr val="accent5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aphicFrame>
        <p:nvGraphicFramePr>
          <p:cNvPr id="29" name="表格 28">
            <a:extLst>
              <a:ext uri="{FF2B5EF4-FFF2-40B4-BE49-F238E27FC236}">
                <a16:creationId xmlns:a16="http://schemas.microsoft.com/office/drawing/2014/main" id="{DF4C192B-3230-64A6-51F7-05FE4B630DA2}"/>
              </a:ext>
            </a:extLst>
          </p:cNvPr>
          <p:cNvGraphicFramePr>
            <a:graphicFrameLocks noGrp="1"/>
          </p:cNvGraphicFramePr>
          <p:nvPr/>
        </p:nvGraphicFramePr>
        <p:xfrm>
          <a:off x="3534317" y="5432308"/>
          <a:ext cx="2118340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9585">
                  <a:extLst>
                    <a:ext uri="{9D8B030D-6E8A-4147-A177-3AD203B41FA5}">
                      <a16:colId xmlns:a16="http://schemas.microsoft.com/office/drawing/2014/main" val="3574773958"/>
                    </a:ext>
                  </a:extLst>
                </a:gridCol>
                <a:gridCol w="529585">
                  <a:extLst>
                    <a:ext uri="{9D8B030D-6E8A-4147-A177-3AD203B41FA5}">
                      <a16:colId xmlns:a16="http://schemas.microsoft.com/office/drawing/2014/main" val="3083550994"/>
                    </a:ext>
                  </a:extLst>
                </a:gridCol>
                <a:gridCol w="529585">
                  <a:extLst>
                    <a:ext uri="{9D8B030D-6E8A-4147-A177-3AD203B41FA5}">
                      <a16:colId xmlns:a16="http://schemas.microsoft.com/office/drawing/2014/main" val="297802207"/>
                    </a:ext>
                  </a:extLst>
                </a:gridCol>
                <a:gridCol w="529585">
                  <a:extLst>
                    <a:ext uri="{9D8B030D-6E8A-4147-A177-3AD203B41FA5}">
                      <a16:colId xmlns:a16="http://schemas.microsoft.com/office/drawing/2014/main" val="61022008"/>
                    </a:ext>
                  </a:extLst>
                </a:gridCol>
              </a:tblGrid>
              <a:tr h="321042">
                <a:tc>
                  <a:txBody>
                    <a:bodyPr/>
                    <a:lstStyle/>
                    <a:p>
                      <a:r>
                        <a:rPr lang="en-US" altLang="zh-CN" b="0" dirty="0"/>
                        <a:t>1/2</a:t>
                      </a:r>
                      <a:endParaRPr lang="zh-CN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0" dirty="0"/>
                        <a:t>1/2</a:t>
                      </a:r>
                      <a:endParaRPr lang="zh-CN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7291017"/>
                  </a:ext>
                </a:extLst>
              </a:tr>
              <a:tr h="321042">
                <a:tc>
                  <a:txBody>
                    <a:bodyPr/>
                    <a:lstStyle/>
                    <a:p>
                      <a:endParaRPr lang="zh-CN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0" dirty="0"/>
                        <a:t>1/3</a:t>
                      </a:r>
                      <a:endParaRPr lang="zh-CN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0" dirty="0"/>
                        <a:t>1/3</a:t>
                      </a:r>
                      <a:endParaRPr lang="zh-CN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0" dirty="0"/>
                        <a:t>1/3</a:t>
                      </a:r>
                      <a:endParaRPr lang="zh-CN" alt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1887090"/>
                  </a:ext>
                </a:extLst>
              </a:tr>
            </a:tbl>
          </a:graphicData>
        </a:graphic>
      </p:graphicFrame>
      <p:sp>
        <p:nvSpPr>
          <p:cNvPr id="30" name="文本框 2">
            <a:extLst>
              <a:ext uri="{FF2B5EF4-FFF2-40B4-BE49-F238E27FC236}">
                <a16:creationId xmlns:a16="http://schemas.microsoft.com/office/drawing/2014/main" id="{779EB583-C829-262A-72E4-7BF2972EC428}"/>
              </a:ext>
            </a:extLst>
          </p:cNvPr>
          <p:cNvSpPr txBox="1"/>
          <p:nvPr/>
        </p:nvSpPr>
        <p:spPr>
          <a:xfrm>
            <a:off x="3128338" y="5444544"/>
            <a:ext cx="325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>
                <a:latin typeface="Helvetica" pitchFamily="2" charset="0"/>
              </a:rPr>
              <a:t>B</a:t>
            </a:r>
            <a:endParaRPr kumimoji="1" lang="zh-CN" altLang="en-US" dirty="0">
              <a:latin typeface="Helvetica" pitchFamily="2" charset="0"/>
            </a:endParaRPr>
          </a:p>
        </p:txBody>
      </p:sp>
      <p:sp>
        <p:nvSpPr>
          <p:cNvPr id="31" name="文本框 2">
            <a:extLst>
              <a:ext uri="{FF2B5EF4-FFF2-40B4-BE49-F238E27FC236}">
                <a16:creationId xmlns:a16="http://schemas.microsoft.com/office/drawing/2014/main" id="{293AF1C4-CBC2-B903-1190-C67D776D7DAA}"/>
              </a:ext>
            </a:extLst>
          </p:cNvPr>
          <p:cNvSpPr txBox="1"/>
          <p:nvPr/>
        </p:nvSpPr>
        <p:spPr>
          <a:xfrm>
            <a:off x="3128338" y="5788937"/>
            <a:ext cx="325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>
                <a:latin typeface="Helvetica" pitchFamily="2" charset="0"/>
              </a:rPr>
              <a:t>C</a:t>
            </a:r>
            <a:endParaRPr kumimoji="1" lang="zh-CN" altLang="en-US" dirty="0">
              <a:latin typeface="Helvetica" pitchFamily="2" charset="0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0CFDB07F-76E9-A81F-51F5-DA7238C4EF9C}"/>
              </a:ext>
            </a:extLst>
          </p:cNvPr>
          <p:cNvSpPr txBox="1"/>
          <p:nvPr/>
        </p:nvSpPr>
        <p:spPr>
          <a:xfrm>
            <a:off x="2642958" y="4595153"/>
            <a:ext cx="30096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b="1" u="sng" dirty="0">
                <a:latin typeface="Helvetica" pitchFamily="2" charset="0"/>
              </a:rPr>
              <a:t>Data Combination</a:t>
            </a:r>
          </a:p>
          <a:p>
            <a:endParaRPr kumimoji="1" lang="zh-CN" altLang="en-US" sz="2000" dirty="0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1577FDCB-C840-2488-136D-4A927EFA784F}"/>
              </a:ext>
            </a:extLst>
          </p:cNvPr>
          <p:cNvSpPr txBox="1"/>
          <p:nvPr/>
        </p:nvSpPr>
        <p:spPr>
          <a:xfrm>
            <a:off x="6407308" y="4551225"/>
            <a:ext cx="3009699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b="1" u="sng" dirty="0">
                <a:latin typeface="Helvetica" pitchFamily="2" charset="0"/>
              </a:rPr>
              <a:t>Multiple Clustering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kumimoji="1" lang="en-US" altLang="zh-CN" sz="2200" dirty="0">
                <a:latin typeface="Helvetica" pitchFamily="2" charset="0"/>
              </a:rPr>
              <a:t>Item features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kumimoji="1" lang="en-US" altLang="zh-CN" sz="2200" dirty="0">
                <a:latin typeface="Helvetica" pitchFamily="2" charset="0"/>
              </a:rPr>
              <a:t>Consumer types</a:t>
            </a:r>
          </a:p>
          <a:p>
            <a:endParaRPr kumimoji="1" lang="zh-CN" altLang="en-US" sz="2000" dirty="0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95C0312C-96A0-38F6-0ED2-E13B5F675E7E}"/>
              </a:ext>
            </a:extLst>
          </p:cNvPr>
          <p:cNvSpPr txBox="1"/>
          <p:nvPr/>
        </p:nvSpPr>
        <p:spPr>
          <a:xfrm>
            <a:off x="9549042" y="4661019"/>
            <a:ext cx="228542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i="1" dirty="0">
                <a:solidFill>
                  <a:srgbClr val="445A64"/>
                </a:solidFill>
                <a:latin typeface="source-serif-pro"/>
              </a:rPr>
              <a:t>Consumers in same clustered group have similar preferences and utility distribution</a:t>
            </a:r>
            <a:endParaRPr kumimoji="1" lang="zh-CN" altLang="en-US" sz="1800" i="1" dirty="0">
              <a:solidFill>
                <a:srgbClr val="445A64"/>
              </a:solidFill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9DF2611A-E693-9DE3-7D2D-9E34D17927C0}"/>
              </a:ext>
            </a:extLst>
          </p:cNvPr>
          <p:cNvSpPr txBox="1"/>
          <p:nvPr/>
        </p:nvSpPr>
        <p:spPr>
          <a:xfrm>
            <a:off x="6426826" y="5861348"/>
            <a:ext cx="2776276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b="1" u="sng" dirty="0">
                <a:latin typeface="Helvetica" pitchFamily="2" charset="0"/>
              </a:rPr>
              <a:t>Basic Algorithm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kumimoji="1" lang="en-US" altLang="zh-CN" sz="2200" dirty="0">
                <a:latin typeface="Helvetica" pitchFamily="2" charset="0"/>
              </a:rPr>
              <a:t>SVT</a:t>
            </a:r>
          </a:p>
          <a:p>
            <a:endParaRPr kumimoji="1" lang="zh-CN" altLang="en-US" sz="2000" dirty="0"/>
          </a:p>
        </p:txBody>
      </p:sp>
      <p:sp>
        <p:nvSpPr>
          <p:cNvPr id="38" name="文本框 35">
            <a:extLst>
              <a:ext uri="{FF2B5EF4-FFF2-40B4-BE49-F238E27FC236}">
                <a16:creationId xmlns:a16="http://schemas.microsoft.com/office/drawing/2014/main" id="{9DF2611A-E693-9DE3-7D2D-9E34D17927C0}"/>
              </a:ext>
            </a:extLst>
          </p:cNvPr>
          <p:cNvSpPr txBox="1"/>
          <p:nvPr/>
        </p:nvSpPr>
        <p:spPr>
          <a:xfrm>
            <a:off x="7772356" y="6309757"/>
            <a:ext cx="454605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kumimoji="1" lang="en-US" altLang="zh-CN" sz="2200" dirty="0">
                <a:latin typeface="Helvetica" pitchFamily="2" charset="0"/>
              </a:rPr>
              <a:t>FPC</a:t>
            </a:r>
            <a:r>
              <a:rPr kumimoji="1" lang="en-US" altLang="zh-CN" dirty="0">
                <a:latin typeface="Helvetica" pitchFamily="2" charset="0"/>
              </a:rPr>
              <a:t>  (</a:t>
            </a:r>
            <a:r>
              <a:rPr kumimoji="1" lang="en-US" altLang="zh-CN" sz="1600" dirty="0">
                <a:latin typeface="Helvetica" pitchFamily="2" charset="0"/>
              </a:rPr>
              <a:t>Fixed Point Continuation</a:t>
            </a:r>
            <a:r>
              <a:rPr kumimoji="1" lang="en-US" altLang="zh-CN" dirty="0">
                <a:latin typeface="Helvetica" pitchFamily="2" charset="0"/>
              </a:rPr>
              <a:t>)</a:t>
            </a:r>
            <a:endParaRPr kumimoji="1" lang="en-US" altLang="zh-CN" sz="2200" dirty="0">
              <a:latin typeface="Helvetica" pitchFamily="2" charset="0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0B791315-0BE5-C58E-81AC-54044035F68B}"/>
              </a:ext>
            </a:extLst>
          </p:cNvPr>
          <p:cNvSpPr txBox="1"/>
          <p:nvPr/>
        </p:nvSpPr>
        <p:spPr>
          <a:xfrm>
            <a:off x="11646136" y="6485416"/>
            <a:ext cx="555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rgbClr val="445A64"/>
                </a:solidFill>
                <a:latin typeface="Helvetica" pitchFamily="2" charset="0"/>
              </a:rPr>
              <a:t>14</a:t>
            </a:r>
            <a:endParaRPr kumimoji="1" lang="zh-CN" altLang="en-US" dirty="0">
              <a:solidFill>
                <a:srgbClr val="445A64"/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96506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7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2DFA1013-32A2-DE04-334A-043CB12E8B26}"/>
              </a:ext>
            </a:extLst>
          </p:cNvPr>
          <p:cNvSpPr txBox="1"/>
          <p:nvPr/>
        </p:nvSpPr>
        <p:spPr>
          <a:xfrm>
            <a:off x="341747" y="350687"/>
            <a:ext cx="310213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400" b="1" dirty="0">
                <a:solidFill>
                  <a:srgbClr val="445A64"/>
                </a:solidFill>
                <a:latin typeface="Helvetica" pitchFamily="2" charset="0"/>
              </a:rPr>
              <a:t>Next Steps</a:t>
            </a:r>
            <a:endParaRPr kumimoji="1" lang="zh-CN" altLang="en-US" sz="4400" b="1" dirty="0">
              <a:solidFill>
                <a:srgbClr val="445A64"/>
              </a:solidFill>
              <a:latin typeface="Helvetica" pitchFamily="2" charset="0"/>
            </a:endParaRPr>
          </a:p>
        </p:txBody>
      </p:sp>
      <p:pic>
        <p:nvPicPr>
          <p:cNvPr id="4" name="图片 3" descr="图表, 折线图&#10;&#10;描述已自动生成">
            <a:extLst>
              <a:ext uri="{FF2B5EF4-FFF2-40B4-BE49-F238E27FC236}">
                <a16:creationId xmlns:a16="http://schemas.microsoft.com/office/drawing/2014/main" id="{B8BD9BB3-268A-0339-AAC4-26142E6AF3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6501" y="257370"/>
            <a:ext cx="4769254" cy="289730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AE2F421D-5ED5-2619-616E-168604733CCD}"/>
              </a:ext>
            </a:extLst>
          </p:cNvPr>
          <p:cNvSpPr txBox="1"/>
          <p:nvPr/>
        </p:nvSpPr>
        <p:spPr>
          <a:xfrm>
            <a:off x="611272" y="1706025"/>
            <a:ext cx="47692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2800" b="1" dirty="0">
                <a:solidFill>
                  <a:srgbClr val="445A64"/>
                </a:solidFill>
                <a:latin typeface="Helvetica" pitchFamily="2" charset="0"/>
              </a:rPr>
              <a:t>Mixture Consumer Types</a:t>
            </a:r>
            <a:endParaRPr kumimoji="1" lang="zh-CN" altLang="en-US" sz="2800" b="1" dirty="0">
              <a:solidFill>
                <a:srgbClr val="445A64"/>
              </a:solidFill>
              <a:latin typeface="Helvetica" pitchFamily="2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0ACC23A-B35E-0015-B0F8-F1425F1339A4}"/>
              </a:ext>
            </a:extLst>
          </p:cNvPr>
          <p:cNvSpPr txBox="1"/>
          <p:nvPr/>
        </p:nvSpPr>
        <p:spPr>
          <a:xfrm>
            <a:off x="611272" y="4628756"/>
            <a:ext cx="42082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2800" b="1" dirty="0">
                <a:solidFill>
                  <a:srgbClr val="445A64"/>
                </a:solidFill>
                <a:latin typeface="Helvetica" pitchFamily="2" charset="0"/>
              </a:rPr>
              <a:t>Algorithm constraints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6036E779-5C48-6B4A-830A-5D7F31C71263}"/>
                  </a:ext>
                </a:extLst>
              </p:cNvPr>
              <p:cNvSpPr txBox="1"/>
              <p:nvPr/>
            </p:nvSpPr>
            <p:spPr>
              <a:xfrm>
                <a:off x="975402" y="5644909"/>
                <a:ext cx="4936951" cy="75604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kumimoji="1" lang="en-US" altLang="zh-CN" sz="2000" dirty="0">
                    <a:latin typeface="Helvetica" pitchFamily="2" charset="0"/>
                  </a:rPr>
                  <a:t>Minimize</a:t>
                </a:r>
                <a14:m>
                  <m:oMath xmlns:m="http://schemas.openxmlformats.org/officeDocument/2006/math">
                    <m:r>
                      <a:rPr kumimoji="1" lang="en-US" altLang="zh-CN" sz="2000" dirty="0">
                        <a:latin typeface="Cambria Math" panose="02040503050406030204" pitchFamily="18" charset="0"/>
                      </a:rPr>
                      <m:t>	</m:t>
                    </m:r>
                    <m:r>
                      <a:rPr kumimoji="1" lang="en-US" altLang="zh-CN" sz="2000" b="0" i="0" dirty="0" smtClean="0">
                        <a:latin typeface="Cambria Math" panose="02040503050406030204" pitchFamily="18" charset="0"/>
                      </a:rPr>
                      <m:t>     </m:t>
                    </m:r>
                    <m:r>
                      <a:rPr kumimoji="1" lang="en-US" altLang="zh-CN" sz="2000" i="1">
                        <a:latin typeface="Cambria Math" panose="02040503050406030204" pitchFamily="18" charset="0"/>
                      </a:rPr>
                      <m:t>𝑡𝑎𝑢</m:t>
                    </m:r>
                    <m:r>
                      <a:rPr kumimoji="1" lang="en-US" altLang="zh-CN" sz="2000" i="1">
                        <a:latin typeface="Cambria Math" panose="02040503050406030204" pitchFamily="18" charset="0"/>
                      </a:rPr>
                      <m:t> ∗ </m:t>
                    </m:r>
                    <m:sSub>
                      <m:sSubPr>
                        <m:ctrlPr>
                          <a:rPr kumimoji="1"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|"/>
                            <m:endChr m:val="|"/>
                            <m:ctrlPr>
                              <a:rPr kumimoji="1"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kumimoji="1" lang="en-US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zh-CN" sz="2000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</m:d>
                          </m:e>
                        </m:d>
                      </m:e>
                      <m:sub>
                        <m:r>
                          <a:rPr kumimoji="1" lang="en-US" altLang="zh-CN" sz="2000" i="1"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  <m:r>
                      <a:rPr kumimoji="1" lang="en-US" altLang="zh-CN" sz="2000" i="1">
                        <a:latin typeface="Cambria Math" panose="02040503050406030204" pitchFamily="18" charset="0"/>
                      </a:rPr>
                      <m:t>+ 0.5 ∗ </m:t>
                    </m:r>
                    <m:sSubSup>
                      <m:sSubSupPr>
                        <m:ctrlPr>
                          <a:rPr kumimoji="1" lang="en-US" altLang="zh-CN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|"/>
                            <m:endChr m:val="|"/>
                            <m:ctrlPr>
                              <a:rPr kumimoji="1"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kumimoji="1" lang="en-US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zh-CN" sz="2000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</m:d>
                          </m:e>
                        </m:d>
                      </m:e>
                      <m:sub>
                        <m:r>
                          <a:rPr kumimoji="1" lang="en-US" altLang="zh-CN" sz="2000" i="1"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  <m:sup>
                        <m:r>
                          <a:rPr kumimoji="1" lang="en-US" altLang="zh-CN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kumimoji="1" lang="en-US" altLang="zh-CN" sz="2000" dirty="0">
                  <a:latin typeface="Helvetica" pitchFamily="2" charset="0"/>
                </a:endParaRPr>
              </a:p>
              <a:p>
                <a:pPr algn="ctr"/>
                <a:r>
                  <a:rPr kumimoji="1" lang="en-US" altLang="zh-CN" sz="2000" dirty="0">
                    <a:latin typeface="Helvetica" pitchFamily="2" charset="0"/>
                  </a:rPr>
                  <a:t>Subject to  P_</a:t>
                </a:r>
                <a:r>
                  <a:rPr kumimoji="1" lang="el-GR" altLang="zh-CN" sz="2000" dirty="0">
                    <a:latin typeface="Helvetica" pitchFamily="2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l-GR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kumimoji="1" lang="en-US" altLang="zh-CN" sz="2000" dirty="0">
                    <a:latin typeface="Helvetica" pitchFamily="2" charset="0"/>
                  </a:rPr>
                  <a:t>(X) = P_</a:t>
                </a:r>
                <a:r>
                  <a:rPr kumimoji="1" lang="el-GR" altLang="zh-CN" sz="2000" dirty="0">
                    <a:latin typeface="Helvetica" pitchFamily="2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l-GR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kumimoji="1" lang="en-US" altLang="zh-CN" sz="2000" dirty="0">
                    <a:latin typeface="Helvetica" pitchFamily="2" charset="0"/>
                  </a:rPr>
                  <a:t>(M)</a:t>
                </a:r>
                <a:endParaRPr kumimoji="1" lang="zh-CN" altLang="en-US" sz="2000" dirty="0">
                  <a:latin typeface="Helvetica" pitchFamily="2" charset="0"/>
                </a:endParaRP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6036E779-5C48-6B4A-830A-5D7F31C712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5402" y="5644909"/>
                <a:ext cx="4936951" cy="756041"/>
              </a:xfrm>
              <a:prstGeom prst="rect">
                <a:avLst/>
              </a:prstGeom>
              <a:blipFill>
                <a:blip r:embed="rId3"/>
                <a:stretch>
                  <a:fillRect b="-1967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文本框 9">
            <a:extLst>
              <a:ext uri="{FF2B5EF4-FFF2-40B4-BE49-F238E27FC236}">
                <a16:creationId xmlns:a16="http://schemas.microsoft.com/office/drawing/2014/main" id="{F44D14E1-A280-B18E-2753-DA42D8F34471}"/>
              </a:ext>
            </a:extLst>
          </p:cNvPr>
          <p:cNvSpPr txBox="1"/>
          <p:nvPr/>
        </p:nvSpPr>
        <p:spPr>
          <a:xfrm>
            <a:off x="823530" y="5262915"/>
            <a:ext cx="57314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sz="2000" b="1" dirty="0">
                <a:latin typeface="Helvetica" pitchFamily="2" charset="0"/>
              </a:rPr>
              <a:t>Singular Value Thresholding (SVT) method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415AFCC-BFA4-BC4A-3B1C-9F1A440579FB}"/>
              </a:ext>
            </a:extLst>
          </p:cNvPr>
          <p:cNvSpPr txBox="1"/>
          <p:nvPr/>
        </p:nvSpPr>
        <p:spPr>
          <a:xfrm>
            <a:off x="6716422" y="5262915"/>
            <a:ext cx="53174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sz="2000" b="1" dirty="0">
                <a:latin typeface="Helvetica" pitchFamily="2" charset="0"/>
              </a:rPr>
              <a:t>Fixed Point Continuation (FPC) method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37C12781-6CB1-0586-EB3F-B61C7CAD1E44}"/>
                  </a:ext>
                </a:extLst>
              </p:cNvPr>
              <p:cNvSpPr txBox="1"/>
              <p:nvPr/>
            </p:nvSpPr>
            <p:spPr>
              <a:xfrm>
                <a:off x="7049320" y="5653144"/>
                <a:ext cx="3708327" cy="83574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kumimoji="1" lang="en-US" altLang="zh-CN" sz="2000" dirty="0">
                    <a:latin typeface="Helvetica" pitchFamily="2" charset="0"/>
                  </a:rPr>
                  <a:t>Minimize</a:t>
                </a:r>
                <a14:m>
                  <m:oMath xmlns:m="http://schemas.openxmlformats.org/officeDocument/2006/math">
                    <m:r>
                      <a:rPr kumimoji="1" lang="en-US" altLang="zh-CN" sz="2000" b="0" i="0" dirty="0" smtClean="0">
                        <a:latin typeface="Cambria Math" panose="02040503050406030204" pitchFamily="18" charset="0"/>
                      </a:rPr>
                      <m:t>   </m:t>
                    </m:r>
                    <m:r>
                      <a:rPr kumimoji="1" lang="en-US" altLang="zh-CN" sz="2000" dirty="0">
                        <a:latin typeface="Cambria Math" panose="02040503050406030204" pitchFamily="18" charset="0"/>
                      </a:rPr>
                      <m:t>	</m:t>
                    </m:r>
                    <m:r>
                      <a:rPr kumimoji="1"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kumimoji="1" lang="en-US" altLang="zh-CN" sz="2000" i="1">
                        <a:latin typeface="Cambria Math" panose="02040503050406030204" pitchFamily="18" charset="0"/>
                      </a:rPr>
                      <m:t>∗ </m:t>
                    </m:r>
                    <m:sSub>
                      <m:sSubPr>
                        <m:ctrlPr>
                          <a:rPr kumimoji="1"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|"/>
                            <m:endChr m:val="|"/>
                            <m:ctrlPr>
                              <a:rPr kumimoji="1"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kumimoji="1" lang="en-US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zh-CN" sz="2000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</m:d>
                          </m:e>
                        </m:d>
                      </m:e>
                      <m:sub>
                        <m:r>
                          <a:rPr kumimoji="1" lang="en-US" altLang="zh-CN" sz="2000" i="1"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  <m:r>
                      <a:rPr kumimoji="1" lang="en-US" altLang="zh-CN" sz="2000" i="1">
                        <a:latin typeface="Cambria Math" panose="02040503050406030204" pitchFamily="18" charset="0"/>
                      </a:rPr>
                      <m:t>+ 0.5 ∗ </m:t>
                    </m:r>
                    <m:sSubSup>
                      <m:sSubSupPr>
                        <m:ctrlPr>
                          <a:rPr kumimoji="1" lang="en-US" altLang="zh-CN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|"/>
                            <m:endChr m:val="|"/>
                            <m:ctrlPr>
                              <a:rPr kumimoji="1"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kumimoji="1" lang="en-US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nor/>
                                  </m:rPr>
                                  <a:rPr kumimoji="1" lang="en-US" altLang="zh-CN" sz="2000" dirty="0">
                                    <a:latin typeface="Helvetica" pitchFamily="2" charset="0"/>
                                  </a:rPr>
                                  <m:t>P</m:t>
                                </m:r>
                                <m:r>
                                  <m:rPr>
                                    <m:nor/>
                                  </m:rPr>
                                  <a:rPr kumimoji="1" lang="en-US" altLang="zh-CN" sz="2000" dirty="0">
                                    <a:latin typeface="Helvetica" pitchFamily="2" charset="0"/>
                                  </a:rPr>
                                  <m:t>_</m:t>
                                </m:r>
                                <m:r>
                                  <m:rPr>
                                    <m:nor/>
                                  </m:rPr>
                                  <a:rPr kumimoji="1" lang="el-GR" altLang="zh-CN" sz="2000" dirty="0">
                                    <a:latin typeface="Helvetica" pitchFamily="2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kumimoji="1" lang="el-GR" altLang="zh-CN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Ω</m:t>
                                </m:r>
                                <m:r>
                                  <m:rPr>
                                    <m:nor/>
                                  </m:rPr>
                                  <a:rPr kumimoji="1" lang="en-US" altLang="zh-CN" sz="2000" dirty="0">
                                    <a:latin typeface="Helvetica" pitchFamily="2" charset="0"/>
                                  </a:rPr>
                                  <m:t>(</m:t>
                                </m:r>
                                <m:r>
                                  <m:rPr>
                                    <m:nor/>
                                  </m:rPr>
                                  <a:rPr kumimoji="1" lang="en-US" altLang="zh-CN" sz="2000" dirty="0">
                                    <a:latin typeface="Helvetica" pitchFamily="2" charset="0"/>
                                  </a:rPr>
                                  <m:t>X</m:t>
                                </m:r>
                                <m:r>
                                  <m:rPr>
                                    <m:nor/>
                                  </m:rPr>
                                  <a:rPr kumimoji="1" lang="en-US" altLang="zh-CN" sz="2000" dirty="0">
                                    <a:latin typeface="Helvetica" pitchFamily="2" charset="0"/>
                                  </a:rPr>
                                  <m:t>)</m:t>
                                </m:r>
                                <m:r>
                                  <a:rPr kumimoji="1" lang="en-US" altLang="zh-CN" sz="2000" b="0" i="1" dirty="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kumimoji="1" lang="en-US" altLang="zh-CN" sz="2000" b="0" i="1" dirty="0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d>
                          </m:e>
                        </m:d>
                      </m:e>
                      <m:sub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kumimoji="1" lang="en-US" altLang="zh-CN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kumimoji="1" lang="en-US" altLang="zh-CN" sz="2000" dirty="0">
                  <a:latin typeface="Helvetica" pitchFamily="2" charset="0"/>
                </a:endParaRPr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37C12781-6CB1-0586-EB3F-B61C7CAD1E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9320" y="5653144"/>
                <a:ext cx="3708327" cy="835742"/>
              </a:xfrm>
              <a:prstGeom prst="rect">
                <a:avLst/>
              </a:prstGeom>
              <a:blipFill>
                <a:blip r:embed="rId4"/>
                <a:stretch>
                  <a:fillRect t="-2985" b="-74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文本框 13">
            <a:extLst>
              <a:ext uri="{FF2B5EF4-FFF2-40B4-BE49-F238E27FC236}">
                <a16:creationId xmlns:a16="http://schemas.microsoft.com/office/drawing/2014/main" id="{946D5528-9057-B4F7-1D3D-A945169A574A}"/>
              </a:ext>
            </a:extLst>
          </p:cNvPr>
          <p:cNvSpPr txBox="1"/>
          <p:nvPr/>
        </p:nvSpPr>
        <p:spPr>
          <a:xfrm>
            <a:off x="11617064" y="6488668"/>
            <a:ext cx="555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rgbClr val="445A64"/>
                </a:solidFill>
                <a:latin typeface="Helvetica" pitchFamily="2" charset="0"/>
              </a:rPr>
              <a:t>15</a:t>
            </a:r>
            <a:endParaRPr kumimoji="1" lang="zh-CN" altLang="en-US" dirty="0">
              <a:solidFill>
                <a:srgbClr val="445A64"/>
              </a:solidFill>
              <a:latin typeface="Helvetica" pitchFamily="2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EA5AC2E2-24AF-3F99-6AD0-6ECE3B0D0B06}"/>
              </a:ext>
            </a:extLst>
          </p:cNvPr>
          <p:cNvSpPr txBox="1"/>
          <p:nvPr/>
        </p:nvSpPr>
        <p:spPr>
          <a:xfrm>
            <a:off x="611272" y="2944404"/>
            <a:ext cx="40911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2800" b="1" dirty="0">
                <a:solidFill>
                  <a:srgbClr val="445A64"/>
                </a:solidFill>
                <a:latin typeface="Helvetica" pitchFamily="2" charset="0"/>
              </a:rPr>
              <a:t>Context Based Utility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2074D04A-7206-50A3-A7B5-096FF62C22D0}"/>
              </a:ext>
            </a:extLst>
          </p:cNvPr>
          <p:cNvSpPr txBox="1"/>
          <p:nvPr/>
        </p:nvSpPr>
        <p:spPr>
          <a:xfrm>
            <a:off x="823530" y="3575875"/>
            <a:ext cx="37377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kumimoji="1" lang="en-US" altLang="zh-CN" sz="2400" b="1" dirty="0">
                <a:latin typeface="Helvetica" pitchFamily="2" charset="0"/>
              </a:rPr>
              <a:t>Transformer</a:t>
            </a:r>
            <a:r>
              <a:rPr kumimoji="1" lang="en-US" altLang="zh-CN" sz="2400" dirty="0">
                <a:latin typeface="Helvetica" pitchFamily="2" charset="0"/>
              </a:rPr>
              <a:t> with attention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46CDD6F8-FB23-1900-4BC3-B758C2A8F619}"/>
              </a:ext>
            </a:extLst>
          </p:cNvPr>
          <p:cNvSpPr txBox="1"/>
          <p:nvPr/>
        </p:nvSpPr>
        <p:spPr>
          <a:xfrm>
            <a:off x="6697969" y="3575874"/>
            <a:ext cx="373771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kumimoji="1" lang="en-US" altLang="zh-CN" sz="2400" b="1" dirty="0">
                <a:latin typeface="Helvetica" pitchFamily="2" charset="0"/>
              </a:rPr>
              <a:t>Mutual influences </a:t>
            </a:r>
            <a:r>
              <a:rPr kumimoji="1" lang="en-US" altLang="zh-CN" sz="2400" dirty="0">
                <a:latin typeface="Helvetica" pitchFamily="2" charset="0"/>
              </a:rPr>
              <a:t>within items</a:t>
            </a:r>
            <a:endParaRPr kumimoji="1" lang="zh-CN" altLang="en-US" sz="2400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24044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7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5A0009D-08F9-16EE-5FC2-00046919A13C}"/>
              </a:ext>
            </a:extLst>
          </p:cNvPr>
          <p:cNvSpPr txBox="1"/>
          <p:nvPr/>
        </p:nvSpPr>
        <p:spPr>
          <a:xfrm>
            <a:off x="2228626" y="3013501"/>
            <a:ext cx="77347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800" b="1" dirty="0">
                <a:solidFill>
                  <a:srgbClr val="445A64"/>
                </a:solidFill>
                <a:latin typeface="Helvetica" pitchFamily="2" charset="0"/>
              </a:rPr>
              <a:t>☺️ Thanks for Listening!</a:t>
            </a:r>
            <a:endParaRPr kumimoji="1" lang="zh-CN" altLang="en-US" sz="4800" b="1" dirty="0">
              <a:solidFill>
                <a:srgbClr val="445A64"/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29575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0781B85-BDB6-B5A2-FCA4-48CE63A608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8590" y="5219561"/>
            <a:ext cx="73440" cy="1080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00781B85-BDB6-B5A2-FCA4-48CE63A608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97536" y="2613005"/>
            <a:ext cx="73440" cy="108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Expedia Group">
            <a:extLst>
              <a:ext uri="{FF2B5EF4-FFF2-40B4-BE49-F238E27FC236}">
                <a16:creationId xmlns:a16="http://schemas.microsoft.com/office/drawing/2014/main" id="{E7332E4E-A6DA-3BE9-0B16-F20A57BE8B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2375" y="4116682"/>
            <a:ext cx="9015591" cy="1816031"/>
          </a:xfrm>
          <a:prstGeom prst="rect">
            <a:avLst/>
          </a:prstGeom>
          <a:noFill/>
          <a:effectLst>
            <a:glow>
              <a:srgbClr val="002060">
                <a:alpha val="40000"/>
              </a:srgbClr>
            </a:glow>
            <a:reflection endPos="65000" dist="50800" dir="5400000" sy="-100000" algn="bl" rotWithShape="0"/>
            <a:softEdge rad="0"/>
          </a:effectLst>
          <a:scene3d>
            <a:camera prst="orthographicFront"/>
            <a:lightRig rig="threePt" dir="t"/>
          </a:scene3d>
          <a:sp3d prstMaterial="matte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7E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EB13482-BE72-2996-B3A8-552E3C0D13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表格&#10;&#10;描述已自动生成">
            <a:extLst>
              <a:ext uri="{FF2B5EF4-FFF2-40B4-BE49-F238E27FC236}">
                <a16:creationId xmlns:a16="http://schemas.microsoft.com/office/drawing/2014/main" id="{067C09BE-4932-9687-70A1-54B20302B4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57" t="2412" r="1369" b="10438"/>
          <a:stretch/>
        </p:blipFill>
        <p:spPr>
          <a:xfrm>
            <a:off x="454489" y="1173017"/>
            <a:ext cx="11283022" cy="5033817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0FB4E3D0-0538-6A29-E9B5-D3F2CE30ADDD}"/>
              </a:ext>
            </a:extLst>
          </p:cNvPr>
          <p:cNvSpPr txBox="1"/>
          <p:nvPr/>
        </p:nvSpPr>
        <p:spPr>
          <a:xfrm>
            <a:off x="268650" y="341745"/>
            <a:ext cx="10972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600" b="1" dirty="0">
                <a:solidFill>
                  <a:srgbClr val="445A64"/>
                </a:solidFill>
                <a:latin typeface="Helvetica" pitchFamily="2" charset="0"/>
              </a:rPr>
              <a:t>Feature</a:t>
            </a:r>
            <a:r>
              <a:rPr kumimoji="1" lang="zh-CN" altLang="en-US" sz="3600" b="1" dirty="0">
                <a:solidFill>
                  <a:srgbClr val="445A64"/>
                </a:solidFill>
                <a:latin typeface="Helvetica" pitchFamily="2" charset="0"/>
              </a:rPr>
              <a:t> </a:t>
            </a:r>
            <a:r>
              <a:rPr kumimoji="1" lang="en-US" altLang="zh-CN" sz="3600" b="1" dirty="0">
                <a:solidFill>
                  <a:srgbClr val="445A64"/>
                </a:solidFill>
                <a:latin typeface="Helvetica" pitchFamily="2" charset="0"/>
              </a:rPr>
              <a:t>Introduction: Expedia Hotel Dataset</a:t>
            </a:r>
            <a:endParaRPr kumimoji="1" lang="zh-CN" altLang="en-US" sz="3600" b="1" dirty="0">
              <a:solidFill>
                <a:srgbClr val="445A64"/>
              </a:solidFill>
              <a:latin typeface="Helvetica" pitchFamily="2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570B93A-29EA-41EC-6DC5-04A2821A1B0D}"/>
              </a:ext>
            </a:extLst>
          </p:cNvPr>
          <p:cNvSpPr txBox="1"/>
          <p:nvPr/>
        </p:nvSpPr>
        <p:spPr>
          <a:xfrm>
            <a:off x="11763313" y="6410037"/>
            <a:ext cx="267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rgbClr val="445A64"/>
                </a:solidFill>
                <a:latin typeface="Helvetica" pitchFamily="2" charset="0"/>
              </a:rPr>
              <a:t>7</a:t>
            </a:r>
            <a:endParaRPr kumimoji="1" lang="zh-CN" altLang="en-US" dirty="0">
              <a:solidFill>
                <a:srgbClr val="445A64"/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08169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EAD42A2-DF38-D3FD-F27A-E64133B088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0950" y="4813708"/>
            <a:ext cx="148500" cy="216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F5182BD-0816-2EA6-ACE5-62C46AB2CE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34181" y="4339599"/>
            <a:ext cx="371527" cy="33342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293</Words>
  <Application>Microsoft Office PowerPoint</Application>
  <PresentationFormat>宽屏</PresentationFormat>
  <Paragraphs>81</Paragraphs>
  <Slides>17</Slides>
  <Notes>11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3" baseType="lpstr">
      <vt:lpstr>-apple-system</vt:lpstr>
      <vt:lpstr>source-serif-pro</vt:lpstr>
      <vt:lpstr>Arial</vt:lpstr>
      <vt:lpstr>Cambria Math</vt:lpstr>
      <vt:lpstr>Helvetica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Joy Zhang</cp:lastModifiedBy>
  <cp:revision>4</cp:revision>
  <dcterms:created xsi:type="dcterms:W3CDTF">2025-03-04T17:41:40Z</dcterms:created>
  <dcterms:modified xsi:type="dcterms:W3CDTF">2025-03-04T20:38:36Z</dcterms:modified>
</cp:coreProperties>
</file>